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0" r:id="rId1"/>
    <p:sldMasterId id="2147483648" r:id="rId2"/>
  </p:sldMasterIdLst>
  <p:notesMasterIdLst>
    <p:notesMasterId r:id="rId16"/>
  </p:notesMasterIdLst>
  <p:handoutMasterIdLst>
    <p:handoutMasterId r:id="rId17"/>
  </p:handoutMasterIdLst>
  <p:sldIdLst>
    <p:sldId id="262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5" r:id="rId13"/>
    <p:sldId id="276" r:id="rId14"/>
    <p:sldId id="279" r:id="rId15"/>
  </p:sldIdLst>
  <p:sldSz cx="9144000" cy="6858000" type="screen4x3"/>
  <p:notesSz cx="6954838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eu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33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0" autoAdjust="0"/>
    <p:restoredTop sz="77442" autoAdjust="0"/>
  </p:normalViewPr>
  <p:slideViewPr>
    <p:cSldViewPr snapToGrid="0" snapToObjects="1">
      <p:cViewPr>
        <p:scale>
          <a:sx n="90" d="100"/>
          <a:sy n="90" d="100"/>
        </p:scale>
        <p:origin x="-652" y="15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50" y="-90"/>
      </p:cViewPr>
      <p:guideLst>
        <p:guide orient="horz" pos="2932"/>
        <p:guide pos="219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76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1"/>
            <a:ext cx="301376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B1E19B-2DF7-4095-9DAD-C0D6E6496FF6}" type="datetimeFigureOut">
              <a:rPr lang="en-US"/>
              <a:pPr>
                <a:defRPr/>
              </a:pPr>
              <a:t>7/7/2016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B7F126-56FF-4D93-9CD6-1DCCFA981C1F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76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1"/>
            <a:ext cx="301376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9A8B6A-9E73-4E27-AA88-76AB96125DB8}" type="datetimeFigureOut">
              <a:rPr lang="en-US"/>
              <a:pPr>
                <a:defRPr/>
              </a:pPr>
              <a:t>7/7/2016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4"/>
            <a:ext cx="556387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8B0385-7845-45C5-B181-E6B358C3BBA8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882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B0385-7845-45C5-B181-E6B358C3BBA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90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B0385-7845-45C5-B181-E6B358C3BBA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54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B0385-7845-45C5-B181-E6B358C3BBA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134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B0385-7845-45C5-B181-E6B358C3BBA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1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57200" y="2871216"/>
            <a:ext cx="8339328" cy="3415284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 indent="-274320">
              <a:defRPr/>
            </a:lvl3pPr>
          </a:lstStyle>
          <a:p>
            <a:pPr lvl="0"/>
            <a:r>
              <a:rPr lang="en-CA" noProof="0" dirty="0" smtClean="0"/>
              <a:t>Bullet 1 Level</a:t>
            </a:r>
          </a:p>
          <a:p>
            <a:pPr lvl="1"/>
            <a:r>
              <a:rPr lang="en-CA" noProof="0" dirty="0" smtClean="0"/>
              <a:t>Bullet 2 Level</a:t>
            </a:r>
          </a:p>
          <a:p>
            <a:pPr lvl="2"/>
            <a:r>
              <a:rPr lang="en-CA" noProof="0" dirty="0" smtClean="0"/>
              <a:t>Bullet 3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764792"/>
            <a:ext cx="8339328" cy="521208"/>
          </a:xfrm>
          <a:prstGeom prst="rect">
            <a:avLst/>
          </a:prstGeom>
        </p:spPr>
        <p:txBody>
          <a:bodyPr/>
          <a:lstStyle/>
          <a:p>
            <a:r>
              <a:rPr lang="en-CA" noProof="0" dirty="0" smtClean="0"/>
              <a:t>Click to edit Master title style</a:t>
            </a:r>
            <a:endParaRPr lang="en-CA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werpoint Slide Background Cover Pg_300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457200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900" b="1" kern="1200" baseline="0">
          <a:solidFill>
            <a:srgbClr val="233A7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marR="0" indent="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None/>
        <a:tabLst/>
        <a:defRPr sz="1800" kern="1200">
          <a:solidFill>
            <a:srgbClr val="233A74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werpoint Slide Background Inside Pg_300_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5"/>
          <p:cNvSpPr txBox="1">
            <a:spLocks/>
          </p:cNvSpPr>
          <p:nvPr/>
        </p:nvSpPr>
        <p:spPr bwMode="auto">
          <a:xfrm>
            <a:off x="457200" y="700088"/>
            <a:ext cx="2286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fld id="{5E2C13A1-CC6A-463B-988D-D5B36CDD407F}" type="slidenum">
              <a:rPr lang="en-CA" sz="1200" b="1" noProof="0" smtClean="0">
                <a:solidFill>
                  <a:srgbClr val="233A74"/>
                </a:solidFill>
              </a:rPr>
              <a:pPr>
                <a:defRPr/>
              </a:pPr>
              <a:t>‹N°›</a:t>
            </a:fld>
            <a:r>
              <a:rPr lang="en-CA" sz="1200" noProof="0" dirty="0" smtClean="0">
                <a:solidFill>
                  <a:srgbClr val="233A74"/>
                </a:solidFill>
              </a:rPr>
              <a:t>  </a:t>
            </a:r>
            <a:r>
              <a:rPr lang="en-CA" sz="1200" kern="1200" dirty="0" smtClean="0">
                <a:solidFill>
                  <a:srgbClr val="233A74"/>
                </a:solidFill>
                <a:latin typeface="Arial" charset="0"/>
                <a:ea typeface="+mn-ea"/>
                <a:cs typeface="Arial" charset="0"/>
              </a:rPr>
              <a:t>Electoral</a:t>
            </a:r>
            <a:r>
              <a:rPr lang="en-CA" sz="1200" kern="1200" baseline="0" dirty="0" smtClean="0">
                <a:solidFill>
                  <a:srgbClr val="233A74"/>
                </a:solidFill>
                <a:latin typeface="Arial" charset="0"/>
                <a:ea typeface="+mn-ea"/>
                <a:cs typeface="Arial" charset="0"/>
              </a:rPr>
              <a:t> System Reform</a:t>
            </a:r>
            <a:endParaRPr lang="en-CA" sz="1200" noProof="0" dirty="0">
              <a:solidFill>
                <a:srgbClr val="233A7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233A7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74320" indent="-274320" algn="l" defTabSz="457200" rtl="0" eaLnBrk="0" fontAlgn="base" hangingPunct="0">
        <a:spcBef>
          <a:spcPts val="0"/>
        </a:spcBef>
        <a:spcAft>
          <a:spcPct val="0"/>
        </a:spcAft>
        <a:buClr>
          <a:srgbClr val="FDB813"/>
        </a:buClr>
        <a:buSzPct val="14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496" indent="-274320" algn="l" defTabSz="457200" rtl="0" eaLnBrk="0" fontAlgn="base" hangingPunct="0">
        <a:spcBef>
          <a:spcPts val="1200"/>
        </a:spcBef>
        <a:spcAft>
          <a:spcPct val="0"/>
        </a:spcAft>
        <a:buClr>
          <a:srgbClr val="233A74"/>
        </a:buClr>
        <a:buSzPct val="11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8680" indent="-292608" algn="l" defTabSz="457200" rtl="0" eaLnBrk="0" fontAlgn="base" hangingPunct="0">
        <a:spcBef>
          <a:spcPts val="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74904" y="2816352"/>
            <a:ext cx="7543800" cy="1346073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Presentation on Electoral Reform for Town Hall Meetings</a:t>
            </a:r>
            <a:br>
              <a:rPr lang="en-GB" dirty="0" smtClean="0"/>
            </a:br>
            <a:endParaRPr lang="en-GB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74904" y="4233672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233A74"/>
                </a:solidFill>
                <a:latin typeface="Arial"/>
                <a:cs typeface="Arial"/>
              </a:rPr>
              <a:t>Member of Parliament:</a:t>
            </a:r>
          </a:p>
          <a:p>
            <a:r>
              <a:rPr lang="en-GB" dirty="0" smtClean="0">
                <a:solidFill>
                  <a:srgbClr val="233A74"/>
                </a:solidFill>
                <a:latin typeface="Arial"/>
                <a:cs typeface="Arial"/>
              </a:rPr>
              <a:t>Riding:</a:t>
            </a:r>
          </a:p>
          <a:p>
            <a:r>
              <a:rPr lang="en-GB" baseline="0" dirty="0" smtClean="0">
                <a:solidFill>
                  <a:srgbClr val="233A74"/>
                </a:solidFill>
              </a:rPr>
              <a:t>Location:</a:t>
            </a:r>
            <a:endParaRPr lang="en-GB" baseline="0" dirty="0">
              <a:solidFill>
                <a:srgbClr val="233A7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385" y="5882285"/>
            <a:ext cx="1688389" cy="432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GB" sz="1100" b="0" i="0" dirty="0" smtClean="0">
                <a:solidFill>
                  <a:srgbClr val="233A74"/>
                </a:solidFill>
                <a:latin typeface="Arial"/>
                <a:cs typeface="Arial"/>
              </a:rPr>
              <a:t>DATE:</a:t>
            </a:r>
            <a:endParaRPr lang="en-GB" sz="1100" b="0" i="0" baseline="0" dirty="0" smtClean="0">
              <a:solidFill>
                <a:srgbClr val="233A7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14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12" y="1546041"/>
            <a:ext cx="670612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2871216"/>
            <a:ext cx="8339328" cy="2702270"/>
          </a:xfrm>
        </p:spPr>
        <p:txBody>
          <a:bodyPr/>
          <a:lstStyle/>
          <a:p>
            <a:r>
              <a:rPr lang="en-GB" b="1" dirty="0" smtClean="0"/>
              <a:t>How it generally works:</a:t>
            </a:r>
            <a:r>
              <a:rPr lang="en-GB" dirty="0" smtClean="0"/>
              <a:t> Citizens must register as voters and present themselves at polling stations on election day or face a fine (one does </a:t>
            </a:r>
            <a:br>
              <a:rPr lang="en-GB" dirty="0" smtClean="0"/>
            </a:br>
            <a:r>
              <a:rPr lang="en-GB" dirty="0" smtClean="0"/>
              <a:t>not have to vote; can spoil the ballot or mark “none of the above”)</a:t>
            </a:r>
          </a:p>
          <a:p>
            <a:r>
              <a:rPr lang="en-GB" b="1" dirty="0" smtClean="0"/>
              <a:t>Enforcement: </a:t>
            </a:r>
            <a:r>
              <a:rPr lang="en-GB" dirty="0" smtClean="0"/>
              <a:t>Varies considerably from country to country, for a number of reasons</a:t>
            </a:r>
          </a:p>
          <a:p>
            <a:r>
              <a:rPr lang="en-GB" b="1" dirty="0" smtClean="0"/>
              <a:t>Examples of countries with compulsory voting laws:</a:t>
            </a:r>
            <a:r>
              <a:rPr lang="en-GB" dirty="0" smtClean="0"/>
              <a:t> Australia, </a:t>
            </a:r>
            <a:br>
              <a:rPr lang="en-GB" dirty="0" smtClean="0"/>
            </a:br>
            <a:r>
              <a:rPr lang="en-GB" dirty="0" smtClean="0"/>
              <a:t>Belgium, Cyprus, Luxembourg and Brazil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Compulsory Voting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1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As Internet use has become more commonplace, some have asked whether Canadians should be able to vote online</a:t>
            </a:r>
          </a:p>
          <a:p>
            <a:pPr lvl="1"/>
            <a:r>
              <a:rPr lang="en-GB" b="1" dirty="0" smtClean="0"/>
              <a:t>Argument for: </a:t>
            </a:r>
            <a:r>
              <a:rPr lang="en-GB" dirty="0" smtClean="0"/>
              <a:t>Reflects an intent to expand the accessibility of elections, and, in turn, increase voter turnout</a:t>
            </a:r>
          </a:p>
          <a:p>
            <a:pPr lvl="1"/>
            <a:r>
              <a:rPr lang="en-GB" b="1" dirty="0" smtClean="0"/>
              <a:t>Argument against: </a:t>
            </a:r>
            <a:r>
              <a:rPr lang="en-GB" dirty="0" smtClean="0"/>
              <a:t>Online voting may not be reliable and secure</a:t>
            </a:r>
          </a:p>
          <a:p>
            <a:r>
              <a:rPr lang="en-GB" dirty="0" smtClean="0"/>
              <a:t>Used in some Canadian municipalities (Markham and Peterborough, Ont.; Halifax, Truro, and Cape Breton, N.S.), and international jurisdictions (Estonia, several cantons in Switzerland)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Voting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0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2434856"/>
            <a:ext cx="8339328" cy="3851644"/>
          </a:xfrm>
        </p:spPr>
        <p:txBody>
          <a:bodyPr/>
          <a:lstStyle/>
          <a:p>
            <a:r>
              <a:rPr lang="en-GB" dirty="0" smtClean="0"/>
              <a:t>What do you think about </a:t>
            </a:r>
            <a:r>
              <a:rPr lang="en-GB" dirty="0"/>
              <a:t>the current system for electing Members of Parliament (benefits/flaws</a:t>
            </a:r>
            <a:r>
              <a:rPr lang="en-GB" dirty="0" smtClean="0"/>
              <a:t>)?</a:t>
            </a:r>
            <a:r>
              <a:rPr lang="en-CA" dirty="0"/>
              <a:t> </a:t>
            </a:r>
            <a:r>
              <a:rPr lang="en-CA" dirty="0" smtClean="0"/>
              <a:t>Do you feel </a:t>
            </a:r>
            <a:r>
              <a:rPr lang="en-CA" dirty="0"/>
              <a:t>that </a:t>
            </a:r>
            <a:r>
              <a:rPr lang="en-CA" dirty="0" smtClean="0"/>
              <a:t>votes </a:t>
            </a:r>
            <a:r>
              <a:rPr lang="en-CA" dirty="0"/>
              <a:t>are fairly translated? </a:t>
            </a:r>
            <a:endParaRPr lang="en-CA" dirty="0" smtClean="0"/>
          </a:p>
          <a:p>
            <a:r>
              <a:rPr lang="en-CA" dirty="0" smtClean="0"/>
              <a:t>Do you have a preferred alternative </a:t>
            </a:r>
            <a:r>
              <a:rPr lang="en-CA" dirty="0"/>
              <a:t>to the current </a:t>
            </a:r>
            <a:r>
              <a:rPr lang="en-CA" dirty="0" smtClean="0"/>
              <a:t>system? What specific features </a:t>
            </a:r>
            <a:r>
              <a:rPr lang="en-CA" dirty="0"/>
              <a:t>are important to </a:t>
            </a:r>
            <a:r>
              <a:rPr lang="en-CA" dirty="0" smtClean="0"/>
              <a:t>you </a:t>
            </a:r>
            <a:r>
              <a:rPr lang="en-CA" dirty="0"/>
              <a:t>in an electoral system (for example local representation, proportionality, simplicity, legitimacy etc.)? </a:t>
            </a:r>
            <a:endParaRPr lang="en-CA" dirty="0" smtClean="0"/>
          </a:p>
          <a:p>
            <a:r>
              <a:rPr lang="en-CA" dirty="0" smtClean="0"/>
              <a:t>Why </a:t>
            </a:r>
            <a:r>
              <a:rPr lang="en-CA" dirty="0" smtClean="0"/>
              <a:t>do you </a:t>
            </a:r>
            <a:r>
              <a:rPr lang="en-CA" dirty="0" smtClean="0"/>
              <a:t>think many </a:t>
            </a:r>
            <a:r>
              <a:rPr lang="en-CA" dirty="0"/>
              <a:t>Canadians choose not to engage in the democratic process? </a:t>
            </a:r>
            <a:r>
              <a:rPr lang="en-CA" dirty="0" smtClean="0"/>
              <a:t>How would you encourage </a:t>
            </a:r>
            <a:r>
              <a:rPr lang="en-CA" dirty="0"/>
              <a:t>participation? </a:t>
            </a:r>
            <a:endParaRPr lang="en-CA" dirty="0" smtClean="0"/>
          </a:p>
          <a:p>
            <a:r>
              <a:rPr lang="en-CA" dirty="0" smtClean="0"/>
              <a:t>Do you feel that </a:t>
            </a:r>
            <a:r>
              <a:rPr lang="en-CA" dirty="0"/>
              <a:t>it should it be mandatory to cast a ballot? (Can include spoiling a ballot</a:t>
            </a:r>
            <a:r>
              <a:rPr lang="en-CA" dirty="0" smtClean="0"/>
              <a:t>.)</a:t>
            </a:r>
            <a:endParaRPr lang="en-CA" dirty="0" smtClean="0"/>
          </a:p>
          <a:p>
            <a:r>
              <a:rPr lang="en-CA" dirty="0" smtClean="0"/>
              <a:t>Should Canadians be able to vote online? Would you prefer to </a:t>
            </a:r>
            <a:r>
              <a:rPr lang="en-CA" dirty="0"/>
              <a:t>maintain current voting </a:t>
            </a:r>
            <a:r>
              <a:rPr lang="en-CA" dirty="0" smtClean="0"/>
              <a:t>practices? </a:t>
            </a:r>
            <a:r>
              <a:rPr lang="en-CA" dirty="0"/>
              <a:t>(i.e. presenting </a:t>
            </a:r>
            <a:r>
              <a:rPr lang="en-CA" dirty="0" smtClean="0"/>
              <a:t>oneself </a:t>
            </a:r>
            <a:r>
              <a:rPr lang="en-CA" dirty="0"/>
              <a:t>at a polling station, vote secrecy etc</a:t>
            </a:r>
            <a:r>
              <a:rPr lang="en-CA" dirty="0" smtClean="0"/>
              <a:t>.)</a:t>
            </a:r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37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2511188"/>
            <a:ext cx="8339328" cy="4107976"/>
          </a:xfrm>
        </p:spPr>
        <p:txBody>
          <a:bodyPr/>
          <a:lstStyle/>
          <a:p>
            <a:pPr marL="0" indent="0">
              <a:buNone/>
            </a:pPr>
            <a:r>
              <a:rPr lang="en-GB" sz="1700" b="1" dirty="0" smtClean="0"/>
              <a:t>Does the proposed electoral reform measure(s):</a:t>
            </a:r>
          </a:p>
          <a:p>
            <a:r>
              <a:rPr lang="en-GB" sz="1700" b="1" i="1" dirty="0" smtClean="0"/>
              <a:t>Effectiveness and legitimacy</a:t>
            </a:r>
            <a:r>
              <a:rPr lang="en-GB" sz="1700" b="1" dirty="0" smtClean="0"/>
              <a:t>:</a:t>
            </a:r>
            <a:r>
              <a:rPr lang="en-GB" sz="1700" dirty="0" smtClean="0"/>
              <a:t> Increase public confidence that the democratic will (votes) will be fairly translated, that distortion would be reduced, and link between voter intention and election of representatives will be strengthened?</a:t>
            </a:r>
          </a:p>
          <a:p>
            <a:r>
              <a:rPr lang="en-GB" sz="1700" b="1" i="1" dirty="0" smtClean="0"/>
              <a:t>Engagement</a:t>
            </a:r>
            <a:r>
              <a:rPr lang="en-GB" sz="1700" b="1" dirty="0" smtClean="0"/>
              <a:t>:</a:t>
            </a:r>
            <a:r>
              <a:rPr lang="en-GB" sz="1700" dirty="0" smtClean="0"/>
              <a:t> Encourage voting, participation in democratic process, civility, collaboration, inclusion of underrepresented groups?</a:t>
            </a:r>
            <a:endParaRPr lang="en-GB" sz="1700" i="1" dirty="0" smtClean="0"/>
          </a:p>
          <a:p>
            <a:r>
              <a:rPr lang="en-GB" sz="1700" b="1" i="1" dirty="0" smtClean="0"/>
              <a:t>Accessibility and inclusiveness</a:t>
            </a:r>
            <a:r>
              <a:rPr lang="en-GB" sz="1700" b="1" dirty="0" smtClean="0"/>
              <a:t>:</a:t>
            </a:r>
            <a:r>
              <a:rPr lang="en-GB" sz="1700" i="1" dirty="0" smtClean="0"/>
              <a:t> </a:t>
            </a:r>
            <a:r>
              <a:rPr lang="en-GB" sz="1700" dirty="0" smtClean="0"/>
              <a:t>Avoid undue complexity? Does it support access for all eligible voters (regardless of physical or social condition)?</a:t>
            </a:r>
          </a:p>
          <a:p>
            <a:r>
              <a:rPr lang="en-GB" sz="1700" b="1" i="1" dirty="0" smtClean="0"/>
              <a:t>Integrity</a:t>
            </a:r>
            <a:r>
              <a:rPr lang="en-GB" sz="1700" b="1" dirty="0" smtClean="0"/>
              <a:t>:</a:t>
            </a:r>
            <a:r>
              <a:rPr lang="en-GB" sz="1700" i="1" dirty="0" smtClean="0"/>
              <a:t> </a:t>
            </a:r>
            <a:r>
              <a:rPr lang="en-GB" sz="1700" dirty="0" smtClean="0"/>
              <a:t>Can it be implemented while safeguarding public trust, ensuring reliable and verifiable results? Will the process be secure and preserve vote secrecy?</a:t>
            </a:r>
          </a:p>
          <a:p>
            <a:r>
              <a:rPr lang="en-GB" sz="1700" b="1" i="1" dirty="0" smtClean="0"/>
              <a:t>Local representation</a:t>
            </a:r>
            <a:r>
              <a:rPr lang="en-GB" sz="1700" b="1" dirty="0" smtClean="0"/>
              <a:t>:</a:t>
            </a:r>
            <a:r>
              <a:rPr lang="en-GB" sz="1700" i="1" dirty="0" smtClean="0"/>
              <a:t> </a:t>
            </a:r>
            <a:r>
              <a:rPr lang="en-GB" sz="1700" dirty="0" smtClean="0"/>
              <a:t>Ensure accountability and access to MPs, and understanding of local conditions and needs?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60075"/>
            <a:ext cx="8339328" cy="828283"/>
          </a:xfrm>
        </p:spPr>
        <p:txBody>
          <a:bodyPr/>
          <a:lstStyle/>
          <a:p>
            <a:r>
              <a:rPr lang="en-GB" dirty="0" smtClean="0"/>
              <a:t>The Five Principles Set Out in the Motion Creating ERRE: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30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199" y="2871216"/>
            <a:ext cx="8425543" cy="3415284"/>
          </a:xfrm>
        </p:spPr>
        <p:txBody>
          <a:bodyPr/>
          <a:lstStyle/>
          <a:p>
            <a:r>
              <a:rPr lang="en-GB" b="1" dirty="0" smtClean="0"/>
              <a:t>Ballot:</a:t>
            </a:r>
            <a:r>
              <a:rPr lang="en-GB" dirty="0" smtClean="0"/>
              <a:t> Does the elector place a mark beside a single candidate’s name, or must the elector rank or order candidates or parties from a list on the ballot?</a:t>
            </a:r>
          </a:p>
          <a:p>
            <a:r>
              <a:rPr lang="en-GB" b="1" dirty="0" smtClean="0"/>
              <a:t>Number of candidates per constituency:</a:t>
            </a:r>
            <a:r>
              <a:rPr lang="en-GB" dirty="0" smtClean="0"/>
              <a:t> In each constituency, is </a:t>
            </a:r>
            <a:br>
              <a:rPr lang="en-GB" dirty="0" smtClean="0"/>
            </a:br>
            <a:r>
              <a:rPr lang="en-GB" dirty="0" smtClean="0"/>
              <a:t>one candidate elected or are multiple candidates elected?</a:t>
            </a:r>
          </a:p>
          <a:p>
            <a:r>
              <a:rPr lang="en-GB" b="1" dirty="0" smtClean="0"/>
              <a:t>Procedure to determine winners:</a:t>
            </a:r>
            <a:r>
              <a:rPr lang="en-GB" dirty="0" smtClean="0"/>
              <a:t> How many steps are there, and therefore how simple or complex is it to determine how many seats each party has won and which candidate has won which seat?</a:t>
            </a:r>
          </a:p>
          <a:p>
            <a:r>
              <a:rPr lang="en-GB" b="1" dirty="0" smtClean="0"/>
              <a:t>Threshold for determining winners:</a:t>
            </a:r>
            <a:r>
              <a:rPr lang="en-GB" dirty="0" smtClean="0"/>
              <a:t> What is the percentage of votes needed for a candidate or party to obtain a seat?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Components of an Electoral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69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b="1" dirty="0" smtClean="0"/>
              <a:t>Plurality or Majority Systems</a:t>
            </a:r>
          </a:p>
          <a:p>
            <a:pPr lvl="1"/>
            <a:r>
              <a:rPr lang="en-GB" i="1" dirty="0" smtClean="0"/>
              <a:t>Variants</a:t>
            </a:r>
            <a:r>
              <a:rPr lang="en-GB" dirty="0" smtClean="0"/>
              <a:t>: First Past the Post, Alternative Vote (Preferential Voting), </a:t>
            </a:r>
            <a:br>
              <a:rPr lang="en-GB" dirty="0" smtClean="0"/>
            </a:br>
            <a:r>
              <a:rPr lang="en-GB" dirty="0" smtClean="0"/>
              <a:t>Two-Round (Run-Off), Block Vote</a:t>
            </a:r>
          </a:p>
          <a:p>
            <a:r>
              <a:rPr lang="en-GB" b="1" dirty="0" smtClean="0"/>
              <a:t>Proportional Representation Systems</a:t>
            </a:r>
          </a:p>
          <a:p>
            <a:pPr lvl="1"/>
            <a:r>
              <a:rPr lang="en-GB" i="1" dirty="0" smtClean="0"/>
              <a:t>Variants</a:t>
            </a:r>
            <a:r>
              <a:rPr lang="en-GB" dirty="0" smtClean="0"/>
              <a:t>: List Proportional Representation (Closed List and Open List), Single Transferable Vote, Single Non-Transferable Vote</a:t>
            </a:r>
          </a:p>
          <a:p>
            <a:r>
              <a:rPr lang="en-GB" b="1" dirty="0" smtClean="0"/>
              <a:t>Mixed Electoral Systems</a:t>
            </a:r>
          </a:p>
          <a:p>
            <a:pPr lvl="1"/>
            <a:r>
              <a:rPr lang="en-GB" i="1" dirty="0" smtClean="0"/>
              <a:t>Variants</a:t>
            </a:r>
            <a:r>
              <a:rPr lang="en-GB" dirty="0" smtClean="0"/>
              <a:t>: Mixed Member Majority, Mixed Member Proportional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Electoral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03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15" y="1543544"/>
            <a:ext cx="67061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15" y="1546040"/>
            <a:ext cx="670612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14" y="1545786"/>
            <a:ext cx="670612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14" y="1545784"/>
            <a:ext cx="670612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6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11" y="1546036"/>
            <a:ext cx="670612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EN-revised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Presentation_EN-revised2015</Template>
  <TotalTime>0</TotalTime>
  <Words>484</Words>
  <Application>Microsoft Office PowerPoint</Application>
  <PresentationFormat>Affichage à l'écran (4:3)</PresentationFormat>
  <Paragraphs>43</Paragraphs>
  <Slides>13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Presentation_EN-revised2015</vt:lpstr>
      <vt:lpstr>Office Theme</vt:lpstr>
      <vt:lpstr>Presentation on Electoral Reform for Town Hall Meetings </vt:lpstr>
      <vt:lpstr>The Five Principles Set Out in the Motion Creating ERRE:</vt:lpstr>
      <vt:lpstr>Key Components of an Electoral System</vt:lpstr>
      <vt:lpstr>Types of Electoral Systems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Compulsory Voting</vt:lpstr>
      <vt:lpstr>Online Voting</vt:lpstr>
      <vt:lpstr>Discussion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2016-06-13T21:05:08Z</dcterms:created>
  <dcterms:modified xsi:type="dcterms:W3CDTF">2016-07-07T18:40:57Z</dcterms:modified>
</cp:coreProperties>
</file>